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7" r:id="rId2"/>
    <p:sldId id="256" r:id="rId3"/>
    <p:sldId id="273" r:id="rId4"/>
    <p:sldId id="295" r:id="rId5"/>
    <p:sldId id="291" r:id="rId6"/>
    <p:sldId id="290" r:id="rId7"/>
    <p:sldId id="29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8"/>
    <p:restoredTop sz="94660"/>
  </p:normalViewPr>
  <p:slideViewPr>
    <p:cSldViewPr>
      <p:cViewPr varScale="1">
        <p:scale>
          <a:sx n="86" d="100"/>
          <a:sy n="86" d="100"/>
        </p:scale>
        <p:origin x="12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C335C-B0B3-43C7-9091-FFC355A07B12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0739C-CFBD-4C30-AC10-4B476F47D2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3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591199"/>
      </p:ext>
    </p:extLst>
  </p:cSld>
  <p:clrMapOvr>
    <a:masterClrMapping/>
  </p:clrMapOvr>
  <p:transition spd="med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409756"/>
      </p:ext>
    </p:extLst>
  </p:cSld>
  <p:clrMapOvr>
    <a:masterClrMapping/>
  </p:clrMapOvr>
  <p:transition spd="med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0281389"/>
      </p:ext>
    </p:extLst>
  </p:cSld>
  <p:clrMapOvr>
    <a:masterClrMapping/>
  </p:clrMapOvr>
  <p:transition spd="med" advClick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611617"/>
      </p:ext>
    </p:extLst>
  </p:cSld>
  <p:clrMapOvr>
    <a:masterClrMapping/>
  </p:clrMapOvr>
  <p:transition spd="med" advClick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6526479"/>
      </p:ext>
    </p:extLst>
  </p:cSld>
  <p:clrMapOvr>
    <a:masterClrMapping/>
  </p:clrMapOvr>
  <p:transition spd="med" advClick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941578"/>
      </p:ext>
    </p:extLst>
  </p:cSld>
  <p:clrMapOvr>
    <a:masterClrMapping/>
  </p:clrMapOvr>
  <p:transition spd="med" advClick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318136"/>
      </p:ext>
    </p:extLst>
  </p:cSld>
  <p:clrMapOvr>
    <a:masterClrMapping/>
  </p:clrMapOvr>
  <p:transition spd="med" advClick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542867"/>
      </p:ext>
    </p:extLst>
  </p:cSld>
  <p:clrMapOvr>
    <a:masterClrMapping/>
  </p:clrMapOvr>
  <p:transition spd="med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459027"/>
      </p:ext>
    </p:extLst>
  </p:cSld>
  <p:clrMapOvr>
    <a:masterClrMapping/>
  </p:clrMapOvr>
  <p:transition spd="med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041472"/>
      </p:ext>
    </p:extLst>
  </p:cSld>
  <p:clrMapOvr>
    <a:masterClrMapping/>
  </p:clrMapOvr>
  <p:transition spd="med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596621"/>
      </p:ext>
    </p:extLst>
  </p:cSld>
  <p:clrMapOvr>
    <a:masterClrMapping/>
  </p:clrMapOvr>
  <p:transition spd="med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110108"/>
      </p:ext>
    </p:extLst>
  </p:cSld>
  <p:clrMapOvr>
    <a:masterClrMapping/>
  </p:clrMapOvr>
  <p:transition spd="med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79609"/>
      </p:ext>
    </p:extLst>
  </p:cSld>
  <p:clrMapOvr>
    <a:masterClrMapping/>
  </p:clrMapOvr>
  <p:transition spd="med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777090"/>
      </p:ext>
    </p:extLst>
  </p:cSld>
  <p:clrMapOvr>
    <a:masterClrMapping/>
  </p:clrMapOvr>
  <p:transition spd="med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005226"/>
      </p:ext>
    </p:extLst>
  </p:cSld>
  <p:clrMapOvr>
    <a:masterClrMapping/>
  </p:clrMapOvr>
  <p:transition spd="med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222462"/>
      </p:ext>
    </p:extLst>
  </p:cSld>
  <p:clrMapOvr>
    <a:masterClrMapping/>
  </p:clrMapOvr>
  <p:transition spd="med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D6D1-B800-4577-81B4-0DF967949C9B}" type="datetimeFigureOut">
              <a:rPr kumimoji="1" lang="ja-JP" altLang="en-US" smtClean="0"/>
              <a:pPr/>
              <a:t>2020/10/30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5BDB9F-D4A5-406E-ABE9-9BF1E426D7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9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 advClick="0">
    <p:wipe/>
  </p:transition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771800" y="2636912"/>
            <a:ext cx="3849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入試</a:t>
            </a:r>
            <a:r>
              <a:rPr lang="ja-JP" altLang="ja-JP" sz="48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について </a:t>
            </a:r>
            <a:endParaRPr lang="ja-JP" altLang="en-US" sz="4800" b="1" dirty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55576" y="69269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大学院説明会</a:t>
            </a:r>
            <a:endParaRPr lang="ja-JP" altLang="en-US" dirty="0"/>
          </a:p>
        </p:txBody>
      </p:sp>
      <p:pic>
        <p:nvPicPr>
          <p:cNvPr id="4" name="オーディオ 8">
            <a:hlinkClick r:id="" action="ppaction://media"/>
            <a:extLst>
              <a:ext uri="{FF2B5EF4-FFF2-40B4-BE49-F238E27FC236}">
                <a16:creationId xmlns:a16="http://schemas.microsoft.com/office/drawing/2014/main" id="{C7DD33A9-BEBE-419C-AF2F-27D7636BB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34218"/>
      </p:ext>
    </p:extLst>
  </p:cSld>
  <p:clrMapOvr>
    <a:masterClrMapping/>
  </p:clrMapOvr>
  <p:transition spd="med" advClick="0" advTm="606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34848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9009" y="480992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・一般選抜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・社会人特別選抜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・外国人特別選抜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9872" y="480992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・一般選抜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・社会人特別選抜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22" y="620688"/>
            <a:ext cx="2606906" cy="64807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8437478" cy="2188233"/>
          </a:xfrm>
          <a:prstGeom prst="rect">
            <a:avLst/>
          </a:prstGeom>
        </p:spPr>
      </p:pic>
      <p:pic>
        <p:nvPicPr>
          <p:cNvPr id="7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38D096FB-B6B9-4994-AF72-72FFDF35C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00841"/>
      </p:ext>
    </p:extLst>
  </p:cSld>
  <p:clrMapOvr>
    <a:masterClrMapping/>
  </p:clrMapOvr>
  <p:transition spd="med" advClick="0" advTm="1791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30303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5536" y="1238380"/>
            <a:ext cx="85689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2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b="1" dirty="0">
                <a:latin typeface="+mn-ea"/>
              </a:rPr>
              <a:t>・</a:t>
            </a:r>
            <a:r>
              <a:rPr lang="ja-JP" altLang="ja-JP" sz="2400" b="1" dirty="0">
                <a:latin typeface="+mn-ea"/>
              </a:rPr>
              <a:t>入試区分ごとに、出願資格が定められてい</a:t>
            </a:r>
            <a:r>
              <a:rPr lang="ja-JP" altLang="en-US" sz="2400" b="1" dirty="0">
                <a:latin typeface="+mn-ea"/>
              </a:rPr>
              <a:t>る</a:t>
            </a:r>
            <a:r>
              <a:rPr lang="ja-JP" altLang="ja-JP" sz="2400" b="1" dirty="0">
                <a:latin typeface="+mn-ea"/>
              </a:rPr>
              <a:t>。</a:t>
            </a:r>
            <a:endParaRPr lang="ja-JP" altLang="ja-JP" sz="2400" b="1" dirty="0">
              <a:latin typeface="+mn-ea"/>
              <a:cs typeface="Hiragino Kaku Gothic Pro W3" charset="-128"/>
            </a:endParaRPr>
          </a:p>
          <a:p>
            <a:pPr lvl="0">
              <a:lnSpc>
                <a:spcPts val="42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b="1" dirty="0">
                <a:latin typeface="+mn-ea"/>
              </a:rPr>
              <a:t>・</a:t>
            </a:r>
            <a:r>
              <a:rPr lang="ja-JP" altLang="ja-JP" sz="2400" b="1" dirty="0">
                <a:latin typeface="+mn-ea"/>
              </a:rPr>
              <a:t>複数に該当する場合であっても、</a:t>
            </a:r>
            <a:endParaRPr lang="en-US" altLang="ja-JP" sz="2400" b="1" dirty="0">
              <a:latin typeface="+mn-ea"/>
            </a:endParaRPr>
          </a:p>
          <a:p>
            <a:pPr lvl="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ja-JP" altLang="ja-JP" sz="2400" b="1" u="sng" dirty="0">
                <a:solidFill>
                  <a:srgbClr val="FF0000"/>
                </a:solidFill>
                <a:latin typeface="+mn-ea"/>
              </a:rPr>
              <a:t>区分をまたいで併願はでき</a:t>
            </a:r>
            <a:r>
              <a:rPr lang="ja-JP" altLang="en-US" sz="2400" b="1" u="sng" dirty="0">
                <a:solidFill>
                  <a:srgbClr val="FF0000"/>
                </a:solidFill>
                <a:latin typeface="+mn-ea"/>
              </a:rPr>
              <a:t>ない</a:t>
            </a:r>
            <a:r>
              <a:rPr lang="ja-JP" altLang="ja-JP" sz="2400" b="1" dirty="0">
                <a:latin typeface="+mn-ea"/>
              </a:rPr>
              <a:t>。</a:t>
            </a:r>
            <a:endParaRPr lang="en-US" altLang="ja-JP" sz="2400" b="1" dirty="0">
              <a:latin typeface="+mn-ea"/>
            </a:endParaRPr>
          </a:p>
          <a:p>
            <a:pPr lvl="0">
              <a:lnSpc>
                <a:spcPts val="42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b="1" dirty="0">
                <a:latin typeface="+mn-ea"/>
                <a:cs typeface="Hiragino Kaku Gothic Pro W3" charset="-128"/>
              </a:rPr>
              <a:t>・資格審査が必要な場合がある。</a:t>
            </a:r>
            <a:endParaRPr lang="en-US" altLang="ja-JP" sz="2400" b="1" dirty="0">
              <a:latin typeface="+mn-ea"/>
              <a:cs typeface="Hiragino Kaku Gothic Pro W3" charset="-128"/>
            </a:endParaRPr>
          </a:p>
          <a:p>
            <a:pPr lvl="0">
              <a:lnSpc>
                <a:spcPts val="42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b="1" dirty="0">
                <a:latin typeface="+mn-ea"/>
                <a:cs typeface="Hiragino Kaku Gothic Pro W3" charset="-128"/>
              </a:rPr>
              <a:t>・</a:t>
            </a:r>
            <a:r>
              <a:rPr lang="ja-JP" altLang="ja-JP" sz="2400" b="1" dirty="0">
                <a:latin typeface="+mn-ea"/>
              </a:rPr>
              <a:t>出願書類は期間内に</a:t>
            </a:r>
            <a:r>
              <a:rPr lang="ja-JP" altLang="en-US" sz="2400" b="1" u="sng" dirty="0">
                <a:solidFill>
                  <a:srgbClr val="FF0000"/>
                </a:solidFill>
                <a:latin typeface="+mn-ea"/>
              </a:rPr>
              <a:t>封筒で郵送（必着）</a:t>
            </a:r>
            <a:r>
              <a:rPr lang="ja-JP" altLang="en-US" sz="2400" b="1" dirty="0">
                <a:latin typeface="+mn-ea"/>
              </a:rPr>
              <a:t>。</a:t>
            </a:r>
            <a:r>
              <a:rPr lang="ja-JP" altLang="en-US" sz="2000" b="1" dirty="0">
                <a:latin typeface="+mn-ea"/>
              </a:rPr>
              <a:t>大学に持参は</a:t>
            </a:r>
            <a:r>
              <a:rPr lang="en-US" altLang="ja-JP" sz="2000" b="1" dirty="0">
                <a:latin typeface="+mn-ea"/>
              </a:rPr>
              <a:t>NG</a:t>
            </a:r>
            <a:r>
              <a:rPr lang="ja-JP" altLang="en-US" sz="2000" b="1" dirty="0" err="1">
                <a:latin typeface="+mn-ea"/>
              </a:rPr>
              <a:t>。</a:t>
            </a:r>
            <a:endParaRPr lang="en-US" altLang="ja-JP" sz="2000" b="1" dirty="0">
              <a:latin typeface="+mn-ea"/>
            </a:endParaRPr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b="1" dirty="0">
                <a:latin typeface="+mn-ea"/>
                <a:cs typeface="Hiragino Kaku Gothic Pro W3" charset="-128"/>
              </a:rPr>
              <a:t>　</a:t>
            </a:r>
            <a:r>
              <a:rPr lang="en-US" altLang="ja-JP" b="1" dirty="0">
                <a:latin typeface="+mn-ea"/>
                <a:cs typeface="Hiragino Kaku Gothic Pro W3" charset="-128"/>
              </a:rPr>
              <a:t>※</a:t>
            </a:r>
            <a:r>
              <a:rPr lang="ja-JP" altLang="ja-JP" b="1" dirty="0"/>
              <a:t>外国人研究生のみ窓口でも受付いたします。</a:t>
            </a:r>
            <a:endParaRPr lang="en-US" altLang="ja-JP" b="1" dirty="0"/>
          </a:p>
          <a:p>
            <a:pPr lvl="0">
              <a:lnSpc>
                <a:spcPts val="42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b="1" dirty="0">
                <a:latin typeface="+mn-ea"/>
                <a:cs typeface="Hiragino Kaku Gothic Pro W3" charset="-128"/>
              </a:rPr>
              <a:t>・希望する</a:t>
            </a:r>
            <a:r>
              <a:rPr lang="ja-JP" altLang="en-US" sz="2400" b="1" u="sng" dirty="0">
                <a:solidFill>
                  <a:srgbClr val="FF0000"/>
                </a:solidFill>
                <a:latin typeface="+mn-ea"/>
                <a:cs typeface="Hiragino Kaku Gothic Pro W3" charset="-128"/>
              </a:rPr>
              <a:t>指導教員に必ず出願前に連絡</a:t>
            </a:r>
            <a:r>
              <a:rPr lang="ja-JP" altLang="en-US" sz="2400" b="1" dirty="0">
                <a:latin typeface="+mn-ea"/>
                <a:cs typeface="Hiragino Kaku Gothic Pro W3" charset="-128"/>
              </a:rPr>
              <a:t>する。</a:t>
            </a:r>
            <a:endParaRPr lang="en-US" altLang="ja-JP" sz="2400" b="1" dirty="0">
              <a:latin typeface="+mn-ea"/>
              <a:cs typeface="Hiragino Kaku Gothic Pro W3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520" y="396119"/>
            <a:ext cx="382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chemeClr val="accent2">
                    <a:lumMod val="7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出願時の注意事項</a:t>
            </a:r>
            <a:endParaRPr lang="ja-JP" altLang="en-US" sz="2800" b="1" dirty="0">
              <a:solidFill>
                <a:schemeClr val="accent2">
                  <a:lumMod val="7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 rot="10800000">
            <a:off x="3779912" y="5445224"/>
            <a:ext cx="5184576" cy="1080119"/>
          </a:xfrm>
          <a:prstGeom prst="wedgeEllipseCallout">
            <a:avLst>
              <a:gd name="adj1" fmla="val 41253"/>
              <a:gd name="adj2" fmla="val 4902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76" y="260648"/>
            <a:ext cx="1291828" cy="32114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363988" y="5582039"/>
            <a:ext cx="450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一部の出願書類は</a:t>
            </a:r>
            <a:endParaRPr kumimoji="1" lang="en-US" altLang="ja-JP" sz="2000" b="1" dirty="0">
              <a:solidFill>
                <a:srgbClr val="00B0F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20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大学</a:t>
            </a:r>
            <a:r>
              <a:rPr lang="en-US" altLang="ja-JP" sz="20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HP</a:t>
            </a:r>
            <a:r>
              <a:rPr lang="ja-JP" altLang="en-US" sz="20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よりダウンロードが可能です。</a:t>
            </a:r>
            <a:endParaRPr kumimoji="1" lang="ja-JP" altLang="en-US" sz="2000" b="1" dirty="0">
              <a:solidFill>
                <a:srgbClr val="00B0F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pic>
        <p:nvPicPr>
          <p:cNvPr id="9" name="オーディオ 8">
            <a:hlinkClick r:id="" action="ppaction://media"/>
            <a:extLst>
              <a:ext uri="{FF2B5EF4-FFF2-40B4-BE49-F238E27FC236}">
                <a16:creationId xmlns:a16="http://schemas.microsoft.com/office/drawing/2014/main" id="{46061759-02F7-4DDD-A9F4-B895CD35E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4928"/>
      </p:ext>
    </p:extLst>
  </p:cSld>
  <p:clrMapOvr>
    <a:masterClrMapping/>
  </p:clrMapOvr>
  <p:transition spd="med" advClick="0" advTm="6582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36364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328517" y="2780928"/>
            <a:ext cx="5061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 dirty="0">
                <a:solidFill>
                  <a:schemeClr val="accent2">
                    <a:lumMod val="7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各種制度</a:t>
            </a:r>
            <a:r>
              <a:rPr lang="ja-JP" altLang="ja-JP" sz="4800" b="1" dirty="0">
                <a:solidFill>
                  <a:schemeClr val="accent2">
                    <a:lumMod val="7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について </a:t>
            </a:r>
            <a:endParaRPr lang="ja-JP" altLang="en-US" sz="4800" b="1" dirty="0">
              <a:solidFill>
                <a:schemeClr val="accent2">
                  <a:lumMod val="7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55576" y="69269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大学院説明会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76" y="260648"/>
            <a:ext cx="1291828" cy="321146"/>
          </a:xfrm>
          <a:prstGeom prst="rect">
            <a:avLst/>
          </a:prstGeom>
        </p:spPr>
      </p:pic>
      <p:pic>
        <p:nvPicPr>
          <p:cNvPr id="5" name="オーディオ 6">
            <a:hlinkClick r:id="" action="ppaction://media"/>
            <a:extLst>
              <a:ext uri="{FF2B5EF4-FFF2-40B4-BE49-F238E27FC236}">
                <a16:creationId xmlns:a16="http://schemas.microsoft.com/office/drawing/2014/main" id="{54F9E8B9-330C-44C6-954A-3D94D271D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389"/>
      </p:ext>
    </p:extLst>
  </p:cSld>
  <p:clrMapOvr>
    <a:masterClrMapping/>
  </p:clrMapOvr>
  <p:transition spd="med" advClick="0" advTm="560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2121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23528" y="260648"/>
            <a:ext cx="488627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chemeClr val="accent2">
                    <a:lumMod val="7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名古屋市立大学公式</a:t>
            </a:r>
            <a:r>
              <a:rPr lang="en-US" altLang="ja-JP" sz="3800" b="1" dirty="0">
                <a:solidFill>
                  <a:schemeClr val="accent2">
                    <a:lumMod val="7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HP</a:t>
            </a:r>
            <a:endParaRPr lang="ja-JP" altLang="en-US" sz="3800" b="1" dirty="0">
              <a:solidFill>
                <a:schemeClr val="accent2">
                  <a:lumMod val="75000"/>
                </a:schemeClr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76" y="260648"/>
            <a:ext cx="1291828" cy="32114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980728"/>
            <a:ext cx="8424934" cy="5696545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 rot="10800000">
            <a:off x="5580112" y="2492894"/>
            <a:ext cx="3384376" cy="1584178"/>
          </a:xfrm>
          <a:prstGeom prst="wedgeEllipseCallout">
            <a:avLst>
              <a:gd name="adj1" fmla="val 44124"/>
              <a:gd name="adj2" fmla="val -4945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91225" y="2692193"/>
            <a:ext cx="3173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授業料減免制度や</a:t>
            </a:r>
            <a:endParaRPr kumimoji="1" lang="en-US" altLang="ja-JP" sz="2000" b="1" dirty="0">
              <a:solidFill>
                <a:srgbClr val="00B0F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algn="ctr"/>
            <a:r>
              <a:rPr kumimoji="1" lang="ja-JP" altLang="en-US" sz="20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奨学金制度があるので</a:t>
            </a:r>
            <a:endParaRPr kumimoji="1" lang="en-US" altLang="ja-JP" sz="2000" b="1" dirty="0">
              <a:solidFill>
                <a:srgbClr val="00B0F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algn="ctr"/>
            <a:r>
              <a:rPr kumimoji="1" lang="ja-JP" altLang="en-US" sz="20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大学</a:t>
            </a:r>
            <a:r>
              <a:rPr kumimoji="1" lang="en-US" altLang="ja-JP" sz="20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HP</a:t>
            </a:r>
            <a:r>
              <a:rPr kumimoji="1" lang="ja-JP" altLang="en-US" sz="20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で確認して下さい。</a:t>
            </a:r>
            <a:endParaRPr kumimoji="1" lang="en-US" altLang="ja-JP" sz="2000" b="1" dirty="0">
              <a:solidFill>
                <a:srgbClr val="00B0F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pic>
        <p:nvPicPr>
          <p:cNvPr id="9" name="オーディオ 8">
            <a:hlinkClick r:id="" action="ppaction://media"/>
            <a:extLst>
              <a:ext uri="{FF2B5EF4-FFF2-40B4-BE49-F238E27FC236}">
                <a16:creationId xmlns:a16="http://schemas.microsoft.com/office/drawing/2014/main" id="{1FF7FEBE-6C51-413B-AAAE-1C93EF22A0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54243"/>
      </p:ext>
    </p:extLst>
  </p:cSld>
  <p:clrMapOvr>
    <a:masterClrMapping/>
  </p:clrMapOvr>
  <p:transition spd="med" advClick="0" advTm="1505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28788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1520" y="405644"/>
            <a:ext cx="3631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accent2">
                    <a:lumMod val="75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長期履修制度について</a:t>
            </a:r>
          </a:p>
        </p:txBody>
      </p:sp>
      <p:pic>
        <p:nvPicPr>
          <p:cNvPr id="8" name="図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7" y="1396055"/>
            <a:ext cx="81724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形吹き出し 6"/>
          <p:cNvSpPr/>
          <p:nvPr/>
        </p:nvSpPr>
        <p:spPr>
          <a:xfrm rot="11299666">
            <a:off x="5928403" y="692696"/>
            <a:ext cx="3008601" cy="1584178"/>
          </a:xfrm>
          <a:prstGeom prst="wedgeEllipseCallout">
            <a:avLst>
              <a:gd name="adj1" fmla="val 62909"/>
              <a:gd name="adj2" fmla="val 2756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76" y="260648"/>
            <a:ext cx="1291828" cy="32114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rot="499666">
            <a:off x="5824954" y="1045187"/>
            <a:ext cx="3187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仕事、育児や介護など</a:t>
            </a:r>
            <a:endParaRPr kumimoji="1" lang="en-US" altLang="ja-JP" sz="2000" b="1" dirty="0">
              <a:solidFill>
                <a:srgbClr val="00B0F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algn="ctr"/>
            <a:r>
              <a:rPr kumimoji="1" lang="ja-JP" altLang="en-US" sz="20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事情がある場合の</a:t>
            </a:r>
            <a:endParaRPr kumimoji="1" lang="en-US" altLang="ja-JP" sz="2000" b="1" dirty="0">
              <a:solidFill>
                <a:srgbClr val="00B0F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algn="ctr"/>
            <a:r>
              <a:rPr kumimoji="1" lang="ja-JP" altLang="en-US" sz="20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制度です</a:t>
            </a:r>
            <a:r>
              <a:rPr kumimoji="1" lang="ja-JP" altLang="en-US" sz="2000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。</a:t>
            </a:r>
            <a:endParaRPr kumimoji="1" lang="en-US" altLang="ja-JP" sz="2000" dirty="0">
              <a:solidFill>
                <a:srgbClr val="00B0F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86711" y="6525344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2020</a:t>
            </a:r>
            <a:r>
              <a:rPr kumimoji="1" lang="ja-JP" altLang="en-US" sz="1100" dirty="0"/>
              <a:t>年度入学者金額</a:t>
            </a:r>
          </a:p>
        </p:txBody>
      </p:sp>
      <p:pic>
        <p:nvPicPr>
          <p:cNvPr id="10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7BC31F1C-4FBF-45FC-8B32-563AF8EA5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69022"/>
      </p:ext>
    </p:extLst>
  </p:cSld>
  <p:clrMapOvr>
    <a:masterClrMapping/>
  </p:clrMapOvr>
  <p:transition spd="med" advClick="0" advTm="3466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28788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5536" y="643329"/>
            <a:ext cx="8568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ja-JP" sz="2800" b="1" dirty="0">
                <a:solidFill>
                  <a:schemeClr val="accent2">
                    <a:lumMod val="75000"/>
                  </a:schemeClr>
                </a:solidFill>
              </a:rPr>
              <a:t>入試に関する問い合わせ窓口は３種類</a:t>
            </a:r>
            <a:endParaRPr lang="en-US" altLang="ja-JP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</a:pPr>
            <a:endParaRPr lang="en-US" altLang="ja-JP" sz="2800" b="1" dirty="0"/>
          </a:p>
          <a:p>
            <a:pPr lvl="0"/>
            <a:r>
              <a:rPr lang="ja-JP" altLang="en-US" sz="2400" b="1" dirty="0">
                <a:latin typeface="+mn-ea"/>
                <a:cs typeface="Hiragino Kaku Gothic Pro W3" charset="-128"/>
              </a:rPr>
              <a:t>①</a:t>
            </a:r>
            <a:r>
              <a:rPr lang="ja-JP" altLang="ja-JP" sz="2400" b="1" dirty="0"/>
              <a:t>出願・入学に関する手続きについては</a:t>
            </a:r>
            <a:endParaRPr lang="en-US" altLang="ja-JP" sz="2400" b="1" dirty="0"/>
          </a:p>
          <a:p>
            <a:pPr lvl="0"/>
            <a:r>
              <a:rPr lang="ja-JP" altLang="en-US" sz="2400" b="1" dirty="0">
                <a:solidFill>
                  <a:srgbClr val="FF0000"/>
                </a:solidFill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</a:rPr>
              <a:t>学生課入試係</a:t>
            </a:r>
            <a:r>
              <a:rPr lang="ja-JP" altLang="en-US" sz="2400" b="1" dirty="0">
                <a:solidFill>
                  <a:srgbClr val="FF0000"/>
                </a:solidFill>
              </a:rPr>
              <a:t>　</a:t>
            </a:r>
            <a:r>
              <a:rPr lang="en-US" altLang="ja-JP" sz="2400" b="1" dirty="0">
                <a:solidFill>
                  <a:srgbClr val="FF0000"/>
                </a:solidFill>
              </a:rPr>
              <a:t>TEL.052-853-8020</a:t>
            </a:r>
          </a:p>
          <a:p>
            <a:pPr lvl="0"/>
            <a:endParaRPr lang="ja-JP" altLang="ja-JP" sz="2400" b="1" dirty="0">
              <a:solidFill>
                <a:srgbClr val="FF0000"/>
              </a:solidFill>
            </a:endParaRPr>
          </a:p>
          <a:p>
            <a:pPr lvl="0"/>
            <a:r>
              <a:rPr lang="ja-JP" altLang="en-US" sz="2400" b="1" dirty="0"/>
              <a:t>②</a:t>
            </a:r>
            <a:r>
              <a:rPr lang="ja-JP" altLang="ja-JP" sz="2400" b="1" dirty="0"/>
              <a:t>授業料免除や奨学金については</a:t>
            </a:r>
            <a:endParaRPr lang="en-US" altLang="ja-JP" sz="2400" b="1" dirty="0"/>
          </a:p>
          <a:p>
            <a:pPr lvl="0"/>
            <a:r>
              <a:rPr lang="ja-JP" altLang="en-US" sz="2400" b="1" dirty="0"/>
              <a:t>　</a:t>
            </a:r>
            <a:r>
              <a:rPr lang="ja-JP" altLang="ja-JP" sz="2400" b="1" dirty="0">
                <a:solidFill>
                  <a:srgbClr val="FF0000"/>
                </a:solidFill>
              </a:rPr>
              <a:t>学生課学生支援係</a:t>
            </a:r>
            <a:r>
              <a:rPr lang="ja-JP" altLang="en-US" sz="2400" b="1" dirty="0">
                <a:solidFill>
                  <a:srgbClr val="FF0000"/>
                </a:solidFill>
              </a:rPr>
              <a:t>　</a:t>
            </a:r>
            <a:r>
              <a:rPr lang="en-US" altLang="ja-JP" sz="2400" b="1" dirty="0">
                <a:solidFill>
                  <a:srgbClr val="FF0000"/>
                </a:solidFill>
              </a:rPr>
              <a:t>TEL.052-872-5042</a:t>
            </a:r>
          </a:p>
          <a:p>
            <a:pPr lvl="0"/>
            <a:endParaRPr lang="ja-JP" altLang="ja-JP" sz="2400" b="1" dirty="0">
              <a:solidFill>
                <a:srgbClr val="FF0000"/>
              </a:solidFill>
            </a:endParaRPr>
          </a:p>
          <a:p>
            <a:pPr lvl="0"/>
            <a:r>
              <a:rPr lang="ja-JP" altLang="en-US" sz="2400" b="1" dirty="0"/>
              <a:t>③</a:t>
            </a:r>
            <a:r>
              <a:rPr lang="ja-JP" altLang="ja-JP" sz="2400" b="1" dirty="0"/>
              <a:t>研究内容や資格審査ついては</a:t>
            </a:r>
            <a:endParaRPr lang="en-US" altLang="ja-JP" sz="2400" b="1" dirty="0"/>
          </a:p>
          <a:p>
            <a:pPr lvl="0"/>
            <a:r>
              <a:rPr lang="ja-JP" altLang="en-US" sz="2400" b="1" dirty="0"/>
              <a:t>　</a:t>
            </a:r>
            <a:r>
              <a:rPr lang="ja-JP" altLang="ja-JP" sz="2400" b="1" dirty="0">
                <a:solidFill>
                  <a:srgbClr val="FF0000"/>
                </a:solidFill>
              </a:rPr>
              <a:t>山の畑事務室</a:t>
            </a:r>
            <a:r>
              <a:rPr lang="ja-JP" altLang="en-US" sz="2400" b="1" dirty="0">
                <a:solidFill>
                  <a:srgbClr val="FF0000"/>
                </a:solidFill>
              </a:rPr>
              <a:t>　</a:t>
            </a:r>
            <a:r>
              <a:rPr lang="en-US" altLang="ja-JP" sz="2400" b="1" dirty="0">
                <a:solidFill>
                  <a:srgbClr val="FF0000"/>
                </a:solidFill>
              </a:rPr>
              <a:t>TEL.052-872-5802</a:t>
            </a:r>
            <a:endParaRPr lang="ja-JP" altLang="ja-JP" sz="2400" b="1" dirty="0">
              <a:solidFill>
                <a:srgbClr val="FF0000"/>
              </a:solidFill>
            </a:endParaRPr>
          </a:p>
          <a:p>
            <a:pPr lvl="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</a:pPr>
            <a:endParaRPr lang="en-US" altLang="ja-JP" sz="2800" b="1" dirty="0">
              <a:latin typeface="+mn-ea"/>
              <a:cs typeface="Hiragino Kaku Gothic Pro W3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 rot="10800000">
            <a:off x="4499992" y="4895991"/>
            <a:ext cx="3995092" cy="1773367"/>
          </a:xfrm>
          <a:prstGeom prst="wedgeEllipseCallout">
            <a:avLst>
              <a:gd name="adj1" fmla="val 41002"/>
              <a:gd name="adj2" fmla="val 5623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76" y="260648"/>
            <a:ext cx="1291828" cy="32114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417720" y="5367177"/>
            <a:ext cx="407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どこに連絡するか悩んだら</a:t>
            </a:r>
            <a:r>
              <a:rPr kumimoji="1" lang="en-US" altLang="ja-JP" sz="20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…</a:t>
            </a:r>
          </a:p>
          <a:p>
            <a:pPr algn="ctr"/>
            <a:r>
              <a:rPr lang="ja-JP" altLang="en-US" sz="2800" b="1" dirty="0">
                <a:solidFill>
                  <a:srgbClr val="00B0F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山の畑事務室へ</a:t>
            </a:r>
            <a:endParaRPr kumimoji="1" lang="ja-JP" altLang="en-US" sz="2800" b="1" dirty="0">
              <a:solidFill>
                <a:srgbClr val="00B0F0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pic>
        <p:nvPicPr>
          <p:cNvPr id="8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ED07B644-C4FE-4BE1-BB15-DD5CFF01C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26297"/>
      </p:ext>
    </p:extLst>
  </p:cSld>
  <p:clrMapOvr>
    <a:masterClrMapping/>
  </p:clrMapOvr>
  <p:transition spd="med" advClick="0" advTm="419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2424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971</TotalTime>
  <Words>241</Words>
  <Application>Microsoft Office PowerPoint</Application>
  <PresentationFormat>画面に合わせる (4:3)</PresentationFormat>
  <Paragraphs>40</Paragraphs>
  <Slides>7</Slides>
  <Notes>0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HGｺﾞｼｯｸM</vt:lpstr>
      <vt:lpstr>Hiragino Kaku Gothic Pro W6</vt:lpstr>
      <vt:lpstr>Meiryo UI</vt:lpstr>
      <vt:lpstr>メイリオ</vt:lpstr>
      <vt:lpstr>Arial</vt:lpstr>
      <vt:lpstr>Calibri</vt:lpstr>
      <vt:lpstr>Trebuchet MS</vt:lpstr>
      <vt:lpstr>Wingdings 3</vt:lpstr>
      <vt:lpstr>ファセット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yossuzuk</dc:creator>
  <cp:lastModifiedBy>x5280168</cp:lastModifiedBy>
  <cp:revision>123</cp:revision>
  <dcterms:created xsi:type="dcterms:W3CDTF">2018-04-04T11:09:37Z</dcterms:created>
  <dcterms:modified xsi:type="dcterms:W3CDTF">2020-10-30T03:53:49Z</dcterms:modified>
</cp:coreProperties>
</file>